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06" r:id="rId2"/>
  </p:sldMasterIdLst>
  <p:notesMasterIdLst>
    <p:notesMasterId r:id="rId11"/>
  </p:notesMasterIdLst>
  <p:sldIdLst>
    <p:sldId id="257" r:id="rId3"/>
    <p:sldId id="258" r:id="rId4"/>
    <p:sldId id="265" r:id="rId5"/>
    <p:sldId id="259" r:id="rId6"/>
    <p:sldId id="261" r:id="rId7"/>
    <p:sldId id="262" r:id="rId8"/>
    <p:sldId id="26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DE4"/>
    <a:srgbClr val="6DA8DE"/>
    <a:srgbClr val="2309E3"/>
    <a:srgbClr val="214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6513B-EBB8-49B6-BD8F-2652FE9ECEC6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6BB30-4C71-4D09-933A-B2F84F8C94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7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564022"/>
            <a:ext cx="100584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200" b="0">
                <a:solidFill>
                  <a:srgbClr val="2309E3"/>
                </a:solidFill>
              </a:defRPr>
            </a:lvl1pPr>
          </a:lstStyle>
          <a:p>
            <a:r>
              <a:rPr lang="en-US" dirty="0"/>
              <a:t>Paper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4453128"/>
            <a:ext cx="100584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1116219" y="4956390"/>
            <a:ext cx="100584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Affiliation</a:t>
            </a:r>
          </a:p>
        </p:txBody>
      </p:sp>
    </p:spTree>
    <p:extLst>
      <p:ext uri="{BB962C8B-B14F-4D97-AF65-F5344CB8AC3E}">
        <p14:creationId xmlns:p14="http://schemas.microsoft.com/office/powerpoint/2010/main" val="63026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564022"/>
            <a:ext cx="10058400" cy="376109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rgbClr val="2309E3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5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97280" y="1153683"/>
            <a:ext cx="10077339" cy="3059395"/>
          </a:xfrm>
        </p:spPr>
        <p:txBody>
          <a:bodyPr/>
          <a:lstStyle>
            <a:lvl1pPr>
              <a:defRPr>
                <a:solidFill>
                  <a:srgbClr val="2309E3"/>
                </a:solidFill>
              </a:defRPr>
            </a:lvl1pPr>
          </a:lstStyle>
          <a:p>
            <a:r>
              <a:rPr lang="en-US" dirty="0"/>
              <a:t>Thank you wording</a:t>
            </a:r>
            <a:endParaRPr lang="en-GB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1116219" y="4956390"/>
            <a:ext cx="10058400" cy="1143220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1800" cap="none" spc="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Contact information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97280" y="4453128"/>
            <a:ext cx="10058400" cy="375246"/>
          </a:xfrm>
          <a:prstGeom prst="rect">
            <a:avLst/>
          </a:prstGeom>
        </p:spPr>
        <p:txBody>
          <a:bodyPr lIns="91440" rIns="91440" anchor="t" anchorCtr="0">
            <a:normAutofit/>
          </a:bodyPr>
          <a:lstStyle>
            <a:lvl1pPr marL="0" indent="0" algn="r">
              <a:buNone/>
              <a:defRPr sz="2400" cap="none" spc="2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Author name(s)</a:t>
            </a:r>
          </a:p>
        </p:txBody>
      </p:sp>
    </p:spTree>
    <p:extLst>
      <p:ext uri="{BB962C8B-B14F-4D97-AF65-F5344CB8AC3E}">
        <p14:creationId xmlns:p14="http://schemas.microsoft.com/office/powerpoint/2010/main" val="4088532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8037" y="346274"/>
            <a:ext cx="11425159" cy="986719"/>
          </a:xfrm>
        </p:spPr>
        <p:txBody>
          <a:bodyPr/>
          <a:lstStyle>
            <a:lvl1pPr marL="111125" indent="0"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0188" indent="-230188">
              <a:lnSpc>
                <a:spcPct val="150000"/>
              </a:lnSpc>
              <a:buFont typeface="Arial" panose="020B0604020202020204" pitchFamily="34" charset="0"/>
              <a:buChar char="•"/>
              <a:defRPr sz="2400"/>
            </a:lvl1pPr>
            <a:lvl2pPr marL="461963" indent="-231775">
              <a:lnSpc>
                <a:spcPct val="150000"/>
              </a:lnSpc>
              <a:buClr>
                <a:schemeClr val="accent2"/>
              </a:buClr>
              <a:defRPr sz="2400"/>
            </a:lvl2pPr>
            <a:lvl3pPr marL="684213" indent="-225425">
              <a:lnSpc>
                <a:spcPct val="150000"/>
              </a:lnSpc>
              <a:buClr>
                <a:schemeClr val="accent2"/>
              </a:buClr>
              <a:defRPr sz="2400"/>
            </a:lvl3pPr>
            <a:lvl4pPr marL="914400" indent="-230188">
              <a:lnSpc>
                <a:spcPct val="150000"/>
              </a:lnSpc>
              <a:buClr>
                <a:schemeClr val="accent2"/>
              </a:buClr>
              <a:defRPr sz="2400"/>
            </a:lvl4pPr>
            <a:lvl5pPr marL="1144588" indent="-230188">
              <a:lnSpc>
                <a:spcPct val="150000"/>
              </a:lnSpc>
              <a:buClr>
                <a:schemeClr val="accent2"/>
              </a:buCl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19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88040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3615" y="1463040"/>
            <a:ext cx="560832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0708" y="1463040"/>
            <a:ext cx="5608320" cy="5029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13615" y="260967"/>
            <a:ext cx="11435413" cy="986719"/>
          </a:xfr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3860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853" y="286605"/>
            <a:ext cx="11206065" cy="9867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ADD3CD-BD1A-48C4-B069-57B577D5BBE0}"/>
              </a:ext>
            </a:extLst>
          </p:cNvPr>
          <p:cNvSpPr/>
          <p:nvPr userDrawn="1"/>
        </p:nvSpPr>
        <p:spPr>
          <a:xfrm>
            <a:off x="4943912" y="6477242"/>
            <a:ext cx="6187508" cy="382455"/>
          </a:xfrm>
          <a:prstGeom prst="rect">
            <a:avLst/>
          </a:prstGeom>
          <a:solidFill>
            <a:srgbClr val="230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 Placeholder 14">
            <a:extLst>
              <a:ext uri="{FF2B5EF4-FFF2-40B4-BE49-F238E27FC236}">
                <a16:creationId xmlns:a16="http://schemas.microsoft.com/office/drawing/2014/main" id="{6EC636D4-D47E-49A7-A1F0-5C0B6351ECC9}"/>
              </a:ext>
            </a:extLst>
          </p:cNvPr>
          <p:cNvSpPr txBox="1">
            <a:spLocks/>
          </p:cNvSpPr>
          <p:nvPr userDrawn="1"/>
        </p:nvSpPr>
        <p:spPr>
          <a:xfrm>
            <a:off x="5031837" y="6475546"/>
            <a:ext cx="5998451" cy="38245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TRANSBALTICA</a:t>
            </a:r>
            <a:r>
              <a:rPr lang="en-US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202</a:t>
            </a:r>
            <a:r>
              <a:rPr lang="lt-LT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US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: Transportation Science and Technology</a:t>
            </a:r>
            <a:endParaRPr lang="en-GB" sz="13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BB0449-5A16-4FEB-8C96-BB6B6C6948A4}"/>
              </a:ext>
            </a:extLst>
          </p:cNvPr>
          <p:cNvSpPr/>
          <p:nvPr userDrawn="1"/>
        </p:nvSpPr>
        <p:spPr>
          <a:xfrm>
            <a:off x="3" y="6475546"/>
            <a:ext cx="5022208" cy="3824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B3511F9-43BC-4A58-BB8C-5D2A2F6E48FC}"/>
              </a:ext>
            </a:extLst>
          </p:cNvPr>
          <p:cNvSpPr txBox="1">
            <a:spLocks/>
          </p:cNvSpPr>
          <p:nvPr userDrawn="1"/>
        </p:nvSpPr>
        <p:spPr>
          <a:xfrm>
            <a:off x="-9622" y="6474033"/>
            <a:ext cx="5041457" cy="38245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/>
              <a:t>VILNIUS TECH: 1</a:t>
            </a:r>
            <a:r>
              <a:rPr lang="lt-LT" sz="1400" b="1" dirty="0"/>
              <a:t>7</a:t>
            </a:r>
            <a:r>
              <a:rPr lang="en-US" sz="1400" b="1" dirty="0"/>
              <a:t>–1</a:t>
            </a:r>
            <a:r>
              <a:rPr lang="lt-LT" sz="1400" b="1" dirty="0"/>
              <a:t>8</a:t>
            </a:r>
            <a:r>
              <a:rPr lang="en-US" sz="1400" b="1" dirty="0"/>
              <a:t>  September 202</a:t>
            </a:r>
            <a:r>
              <a:rPr lang="lt-LT" sz="1400" b="1" dirty="0"/>
              <a:t>6</a:t>
            </a:r>
            <a:r>
              <a:rPr lang="en-US" sz="1400" b="1" dirty="0"/>
              <a:t>, </a:t>
            </a:r>
            <a:r>
              <a:rPr lang="lt-LT" sz="1400" b="1" dirty="0"/>
              <a:t>Vilnius, Lithuania</a:t>
            </a:r>
            <a:endParaRPr lang="en-GB" sz="14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091828-4D1B-4B96-9BCC-7E488C9C0BAD}"/>
              </a:ext>
            </a:extLst>
          </p:cNvPr>
          <p:cNvSpPr/>
          <p:nvPr userDrawn="1"/>
        </p:nvSpPr>
        <p:spPr>
          <a:xfrm>
            <a:off x="11039912" y="6479509"/>
            <a:ext cx="1152088" cy="382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8097D7-6111-4B37-9D84-8148D76214F4}"/>
              </a:ext>
            </a:extLst>
          </p:cNvPr>
          <p:cNvSpPr/>
          <p:nvPr userDrawn="1"/>
        </p:nvSpPr>
        <p:spPr>
          <a:xfrm>
            <a:off x="12104462" y="179690"/>
            <a:ext cx="109057" cy="6684578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23C925-AD7B-4493-BDE6-34E439FB37EE}"/>
              </a:ext>
            </a:extLst>
          </p:cNvPr>
          <p:cNvSpPr/>
          <p:nvPr userDrawn="1"/>
        </p:nvSpPr>
        <p:spPr>
          <a:xfrm>
            <a:off x="0" y="86711"/>
            <a:ext cx="109057" cy="668457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3AF1E6-927A-47C9-8224-6FC631CA561A}"/>
              </a:ext>
            </a:extLst>
          </p:cNvPr>
          <p:cNvSpPr/>
          <p:nvPr userDrawn="1"/>
        </p:nvSpPr>
        <p:spPr>
          <a:xfrm>
            <a:off x="2" y="1"/>
            <a:ext cx="12214369" cy="325822"/>
          </a:xfrm>
          <a:prstGeom prst="rect">
            <a:avLst/>
          </a:prstGeom>
          <a:solidFill>
            <a:srgbClr val="230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302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30" r:id="rId3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037" y="329032"/>
            <a:ext cx="11425159" cy="101265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037" y="1418302"/>
            <a:ext cx="11425159" cy="503377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4"/>
          <p:cNvSpPr txBox="1">
            <a:spLocks/>
          </p:cNvSpPr>
          <p:nvPr userDrawn="1"/>
        </p:nvSpPr>
        <p:spPr>
          <a:xfrm>
            <a:off x="6091189" y="6601968"/>
            <a:ext cx="5269020" cy="256032"/>
          </a:xfrm>
          <a:prstGeom prst="rect">
            <a:avLst/>
          </a:prstGeom>
        </p:spPr>
        <p:txBody>
          <a:bodyPr anchor="ctr" anchorCtr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sz="13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4CA96F-797D-45AB-BCCB-3E55ED9597BA}"/>
              </a:ext>
            </a:extLst>
          </p:cNvPr>
          <p:cNvSpPr/>
          <p:nvPr userDrawn="1"/>
        </p:nvSpPr>
        <p:spPr>
          <a:xfrm>
            <a:off x="4943912" y="6477242"/>
            <a:ext cx="6187508" cy="382455"/>
          </a:xfrm>
          <a:prstGeom prst="rect">
            <a:avLst/>
          </a:prstGeom>
          <a:solidFill>
            <a:srgbClr val="230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8133FF-EA6B-4849-A106-86769AE4790C}"/>
              </a:ext>
            </a:extLst>
          </p:cNvPr>
          <p:cNvSpPr/>
          <p:nvPr userDrawn="1"/>
        </p:nvSpPr>
        <p:spPr>
          <a:xfrm>
            <a:off x="3" y="6475546"/>
            <a:ext cx="5022208" cy="38245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694E8844-4A87-4EE9-9684-5FC9B94C862B}"/>
              </a:ext>
            </a:extLst>
          </p:cNvPr>
          <p:cNvSpPr txBox="1">
            <a:spLocks/>
          </p:cNvSpPr>
          <p:nvPr userDrawn="1"/>
        </p:nvSpPr>
        <p:spPr>
          <a:xfrm>
            <a:off x="-9622" y="6474033"/>
            <a:ext cx="5041457" cy="38245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/>
              <a:t>VILNIUS TECH: 1</a:t>
            </a:r>
            <a:r>
              <a:rPr lang="lt-LT" sz="1400" b="1" dirty="0"/>
              <a:t>7</a:t>
            </a:r>
            <a:r>
              <a:rPr lang="en-US" sz="1400" b="1" dirty="0"/>
              <a:t>–1</a:t>
            </a:r>
            <a:r>
              <a:rPr lang="lt-LT" sz="1400" b="1" dirty="0"/>
              <a:t>8</a:t>
            </a:r>
            <a:r>
              <a:rPr lang="en-US" sz="1400" b="1" dirty="0"/>
              <a:t>  September 202</a:t>
            </a:r>
            <a:r>
              <a:rPr lang="lt-LT" sz="1400" b="1" dirty="0"/>
              <a:t>6</a:t>
            </a:r>
            <a:r>
              <a:rPr lang="en-US" sz="1400" b="1" dirty="0"/>
              <a:t>, </a:t>
            </a:r>
            <a:r>
              <a:rPr lang="lt-LT" sz="1400" b="1" dirty="0"/>
              <a:t>Vilnius, Lithuania</a:t>
            </a:r>
            <a:endParaRPr lang="en-GB" sz="1400" b="1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DE9F02-EA57-4358-8AD7-C22C4D5555BC}"/>
              </a:ext>
            </a:extLst>
          </p:cNvPr>
          <p:cNvSpPr/>
          <p:nvPr userDrawn="1"/>
        </p:nvSpPr>
        <p:spPr>
          <a:xfrm>
            <a:off x="11039912" y="6479509"/>
            <a:ext cx="1152088" cy="382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8688660-119E-4A70-BEE2-6C24E0934672}"/>
              </a:ext>
            </a:extLst>
          </p:cNvPr>
          <p:cNvSpPr/>
          <p:nvPr userDrawn="1"/>
        </p:nvSpPr>
        <p:spPr>
          <a:xfrm>
            <a:off x="12104462" y="179690"/>
            <a:ext cx="109057" cy="6684578"/>
          </a:xfrm>
          <a:prstGeom prst="rect">
            <a:avLst/>
          </a:prstGeom>
          <a:solidFill>
            <a:srgbClr val="1C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0C9BC5-F3E1-4C8A-8F45-FD307C49E97C}"/>
              </a:ext>
            </a:extLst>
          </p:cNvPr>
          <p:cNvSpPr/>
          <p:nvPr userDrawn="1"/>
        </p:nvSpPr>
        <p:spPr>
          <a:xfrm>
            <a:off x="0" y="86711"/>
            <a:ext cx="109057" cy="668457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792C9E8-E719-4ED2-AEEE-CFFDD782B509}"/>
              </a:ext>
            </a:extLst>
          </p:cNvPr>
          <p:cNvSpPr/>
          <p:nvPr userDrawn="1"/>
        </p:nvSpPr>
        <p:spPr>
          <a:xfrm>
            <a:off x="2" y="1"/>
            <a:ext cx="12214369" cy="325822"/>
          </a:xfrm>
          <a:prstGeom prst="rect">
            <a:avLst/>
          </a:prstGeom>
          <a:solidFill>
            <a:srgbClr val="230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11261492-7F50-4091-96BE-886948F6F5A3}"/>
              </a:ext>
            </a:extLst>
          </p:cNvPr>
          <p:cNvSpPr txBox="1">
            <a:spLocks/>
          </p:cNvSpPr>
          <p:nvPr userDrawn="1"/>
        </p:nvSpPr>
        <p:spPr>
          <a:xfrm>
            <a:off x="5031837" y="6475546"/>
            <a:ext cx="5998451" cy="38245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TRANSBALTICA</a:t>
            </a:r>
            <a:r>
              <a:rPr lang="en-US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202</a:t>
            </a:r>
            <a:r>
              <a:rPr lang="lt-LT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US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: Transportation Science and Technology</a:t>
            </a:r>
            <a:endParaRPr lang="en-GB" sz="1300" b="1" dirty="0"/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20D91C0B-4211-4DF2-8C49-146C7D090FAB}"/>
              </a:ext>
            </a:extLst>
          </p:cNvPr>
          <p:cNvSpPr txBox="1">
            <a:spLocks/>
          </p:cNvSpPr>
          <p:nvPr userDrawn="1"/>
        </p:nvSpPr>
        <p:spPr>
          <a:xfrm>
            <a:off x="367184" y="-21472"/>
            <a:ext cx="11425159" cy="38245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300" b="1" i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Title of the Presentation</a:t>
            </a:r>
            <a:endParaRPr lang="en-GB" sz="1300" b="1" dirty="0"/>
          </a:p>
        </p:txBody>
      </p:sp>
    </p:spTree>
    <p:extLst>
      <p:ext uri="{BB962C8B-B14F-4D97-AF65-F5344CB8AC3E}">
        <p14:creationId xmlns:p14="http://schemas.microsoft.com/office/powerpoint/2010/main" val="334853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2" r:id="rId2"/>
    <p:sldLayoutId id="2147483710" r:id="rId3"/>
  </p:sldLayoutIdLst>
  <p:hf hdr="0" ftr="0" dt="0"/>
  <p:txStyles>
    <p:titleStyle>
      <a:lvl1pPr marL="111125" indent="0"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rgbClr val="2309E3"/>
          </a:solidFill>
          <a:latin typeface="+mj-lt"/>
          <a:ea typeface="+mj-ea"/>
          <a:cs typeface="+mj-cs"/>
        </a:defRPr>
      </a:lvl1pPr>
    </p:titleStyle>
    <p:bodyStyle>
      <a:lvl1pPr marL="230188" indent="-230188" algn="l" defTabSz="914400" rtl="0" eaLnBrk="1" latinLnBrk="0" hangingPunct="1">
        <a:lnSpc>
          <a:spcPct val="15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tabLst>
          <a:tab pos="230188" algn="l"/>
          <a:tab pos="631825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61963" indent="-231775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tabLst>
          <a:tab pos="461963" algn="l"/>
        </a:tabLst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4213" indent="-222250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4588" indent="-230188" algn="l" defTabSz="914400" rtl="0" eaLnBrk="1" latinLnBrk="0" hangingPunct="1">
        <a:lnSpc>
          <a:spcPct val="15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20" name="Text Placeholder 19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B616892-A019-47FE-BA5E-29A95922321B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1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180411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309E3"/>
                </a:solidFill>
              </a:rPr>
              <a:t>About the presentation </a:t>
            </a:r>
            <a:r>
              <a:rPr lang="lv-LV" dirty="0">
                <a:solidFill>
                  <a:srgbClr val="2309E3"/>
                </a:solidFill>
              </a:rPr>
              <a:t>[1/</a:t>
            </a:r>
            <a:r>
              <a:rPr lang="en-US" dirty="0">
                <a:solidFill>
                  <a:srgbClr val="2309E3"/>
                </a:solidFill>
              </a:rPr>
              <a:t>3</a:t>
            </a:r>
            <a:r>
              <a:rPr lang="lv-LV" dirty="0">
                <a:solidFill>
                  <a:srgbClr val="2309E3"/>
                </a:solidFill>
              </a:rPr>
              <a:t>]</a:t>
            </a:r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template is designed for presentations at the International Conference</a:t>
            </a:r>
            <a:br>
              <a:rPr lang="en-US" dirty="0"/>
            </a:br>
            <a:r>
              <a:rPr lang="en-US" dirty="0"/>
              <a:t>TRANSBALTICA 202</a:t>
            </a:r>
            <a:r>
              <a:rPr lang="lt-LT" dirty="0"/>
              <a:t>6</a:t>
            </a:r>
            <a:r>
              <a:rPr lang="en-US" dirty="0"/>
              <a:t>: Transportation Science and Technology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0252D-6C48-4E47-A511-4675624150A2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2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291680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309E3"/>
                </a:solidFill>
              </a:rPr>
              <a:t>About the presentation </a:t>
            </a:r>
            <a:r>
              <a:rPr lang="lv-LV" dirty="0">
                <a:solidFill>
                  <a:srgbClr val="2309E3"/>
                </a:solidFill>
              </a:rPr>
              <a:t>[</a:t>
            </a:r>
            <a:r>
              <a:rPr lang="en-US" dirty="0">
                <a:solidFill>
                  <a:srgbClr val="2309E3"/>
                </a:solidFill>
              </a:rPr>
              <a:t>2</a:t>
            </a:r>
            <a:r>
              <a:rPr lang="lv-LV" dirty="0">
                <a:solidFill>
                  <a:srgbClr val="2309E3"/>
                </a:solidFill>
              </a:rPr>
              <a:t>/</a:t>
            </a:r>
            <a:r>
              <a:rPr lang="en-US" dirty="0">
                <a:solidFill>
                  <a:srgbClr val="2309E3"/>
                </a:solidFill>
              </a:rPr>
              <a:t>3</a:t>
            </a:r>
            <a:r>
              <a:rPr lang="lv-LV" dirty="0">
                <a:solidFill>
                  <a:srgbClr val="2309E3"/>
                </a:solidFill>
              </a:rPr>
              <a:t>]</a:t>
            </a:r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Presentations are arranged in 15 minute time slots: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Each speaker is allowed 10 minutes for presentation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Followed by 5 minutes of discussion</a:t>
            </a:r>
          </a:p>
          <a:p>
            <a:r>
              <a:rPr lang="en-US" dirty="0"/>
              <a:t>Each session has a moderator, who will enforce the time schedule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F2386-5678-4E34-9E0D-4CD4367A9236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3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187617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309E3"/>
                </a:solidFill>
              </a:rPr>
              <a:t>About the presentation </a:t>
            </a:r>
            <a:r>
              <a:rPr lang="lv-LV" dirty="0">
                <a:solidFill>
                  <a:srgbClr val="2309E3"/>
                </a:solidFill>
              </a:rPr>
              <a:t>[</a:t>
            </a:r>
            <a:r>
              <a:rPr lang="en-US" dirty="0">
                <a:solidFill>
                  <a:srgbClr val="2309E3"/>
                </a:solidFill>
              </a:rPr>
              <a:t>3</a:t>
            </a:r>
            <a:r>
              <a:rPr lang="lv-LV" dirty="0">
                <a:solidFill>
                  <a:srgbClr val="2309E3"/>
                </a:solidFill>
              </a:rPr>
              <a:t>/</a:t>
            </a:r>
            <a:r>
              <a:rPr lang="en-US" dirty="0">
                <a:solidFill>
                  <a:srgbClr val="2309E3"/>
                </a:solidFill>
              </a:rPr>
              <a:t>3</a:t>
            </a:r>
            <a:r>
              <a:rPr lang="lv-LV" dirty="0">
                <a:solidFill>
                  <a:srgbClr val="2309E3"/>
                </a:solidFill>
              </a:rPr>
              <a:t>]</a:t>
            </a:r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23334" y="1418302"/>
            <a:ext cx="11336866" cy="5033773"/>
          </a:xfrm>
        </p:spPr>
        <p:txBody>
          <a:bodyPr>
            <a:normAutofit/>
          </a:bodyPr>
          <a:lstStyle/>
          <a:p>
            <a:r>
              <a:rPr lang="en-US" altLang="de-DE" dirty="0">
                <a:ea typeface="Arial" pitchFamily="34" charset="0"/>
              </a:rPr>
              <a:t>We recommend to prepare no more than 15 slides, excluding </a:t>
            </a:r>
            <a:br>
              <a:rPr lang="en-US" altLang="de-DE" dirty="0">
                <a:ea typeface="Arial" pitchFamily="34" charset="0"/>
              </a:rPr>
            </a:br>
            <a:r>
              <a:rPr lang="en-US" altLang="de-DE" dirty="0">
                <a:ea typeface="Arial" pitchFamily="34" charset="0"/>
              </a:rPr>
              <a:t>Title Page, Objectives, Outline and Conclusions, which are mandatory</a:t>
            </a:r>
          </a:p>
          <a:p>
            <a:r>
              <a:rPr lang="en-US" altLang="de-DE" dirty="0">
                <a:ea typeface="Arial" pitchFamily="34" charset="0"/>
              </a:rPr>
              <a:t>We also recommend not to use animations and slide transitions</a:t>
            </a:r>
            <a:endParaRPr lang="lv-LV" altLang="de-DE" dirty="0">
              <a:ea typeface="Arial" pitchFamily="34" charset="0"/>
            </a:endParaRPr>
          </a:p>
          <a:p>
            <a:r>
              <a:rPr lang="en-US" altLang="de-DE" dirty="0">
                <a:ea typeface="Arial" pitchFamily="34" charset="0"/>
              </a:rPr>
              <a:t>Use the standard (16:9) slide size</a:t>
            </a:r>
          </a:p>
          <a:p>
            <a:r>
              <a:rPr lang="en-US" dirty="0"/>
              <a:t>Use 2</a:t>
            </a:r>
            <a:r>
              <a:rPr lang="lv-LV" dirty="0"/>
              <a:t>4</a:t>
            </a:r>
            <a:r>
              <a:rPr lang="en-US" dirty="0"/>
              <a:t> </a:t>
            </a:r>
            <a:r>
              <a:rPr lang="en-US" dirty="0" err="1"/>
              <a:t>pt</a:t>
            </a:r>
            <a:r>
              <a:rPr lang="en-US" dirty="0"/>
              <a:t> or larger font for text body</a:t>
            </a:r>
          </a:p>
          <a:p>
            <a:r>
              <a:rPr lang="en-US" altLang="de-DE" dirty="0">
                <a:ea typeface="Arial" pitchFamily="34" charset="0"/>
              </a:rPr>
              <a:t>Do not use sound effects</a:t>
            </a:r>
          </a:p>
          <a:p>
            <a:r>
              <a:rPr lang="en-US" altLang="de-DE" dirty="0">
                <a:ea typeface="Arial" pitchFamily="34" charset="0"/>
              </a:rPr>
              <a:t>Arrive 10 minutes before your session to check the equipment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D4639A2-346C-4849-8B4F-F20CD9C66B83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4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310820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309E3"/>
                </a:solidFill>
              </a:rPr>
              <a:t>Objectives</a:t>
            </a:r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the goal and motivation of your research</a:t>
            </a: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7333BCB-6420-4C4F-9611-BF7AE200AD52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5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3980099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309E3"/>
                </a:solidFill>
              </a:rPr>
              <a:t>Outline</a:t>
            </a:r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3–5  most important topics of your presentation</a:t>
            </a:r>
            <a:endParaRPr lang="en-GB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08A62A3-B651-4015-BB90-47EB7121376C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6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548423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2309E3"/>
                </a:solidFill>
              </a:rPr>
              <a:t>Acknowledgements</a:t>
            </a:r>
            <a:endParaRPr lang="en-GB" dirty="0">
              <a:solidFill>
                <a:srgbClr val="2309E3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forget about your funders or other people, who support your study</a:t>
            </a:r>
            <a:endParaRPr lang="en-GB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FA33EE-BD2D-4236-9821-C8C134769162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7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50842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GB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AEA516-14D8-4484-8D1B-40933F3391EB}"/>
              </a:ext>
            </a:extLst>
          </p:cNvPr>
          <p:cNvSpPr txBox="1">
            <a:spLocks/>
          </p:cNvSpPr>
          <p:nvPr/>
        </p:nvSpPr>
        <p:spPr>
          <a:xfrm>
            <a:off x="11032067" y="6512387"/>
            <a:ext cx="1159933" cy="29481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C7D8618-F20C-406E-B464-04F15D14577A}" type="slidenum">
              <a:rPr lang="en-GB" sz="1200" b="1" smtClean="0"/>
              <a:pPr algn="ctr"/>
              <a:t>8</a:t>
            </a:fld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3265467816"/>
      </p:ext>
    </p:extLst>
  </p:cSld>
  <p:clrMapOvr>
    <a:masterClrMapping/>
  </p:clrMapOvr>
</p:sld>
</file>

<file path=ppt/theme/theme1.xml><?xml version="1.0" encoding="utf-8"?>
<a:theme xmlns:a="http://schemas.openxmlformats.org/drawingml/2006/main" name="RelStat-Title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2.xml><?xml version="1.0" encoding="utf-8"?>
<a:theme xmlns:a="http://schemas.openxmlformats.org/drawingml/2006/main" name="RelStat-Conten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71F6F22B-A37B-4890-B89E-DCF440AC0BB8}" vid="{285A99D1-9C4A-46B3-87C0-AB6728A7CF6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398</TotalTime>
  <Words>185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RelStat-Title</vt:lpstr>
      <vt:lpstr>RelStat-Content</vt:lpstr>
      <vt:lpstr>PowerPoint Presentation</vt:lpstr>
      <vt:lpstr>About the presentation [1/3]</vt:lpstr>
      <vt:lpstr>About the presentation [2/3]</vt:lpstr>
      <vt:lpstr>About the presentation [3/3]</vt:lpstr>
      <vt:lpstr>Objectives</vt:lpstr>
      <vt:lpstr>Outline</vt:lpstr>
      <vt:lpstr>Acknowledgements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TRANSBALTICA: Transportation Science and Technology</dc:title>
  <dc:creator>TRANSBALTICA, Vilnius, Lithuania</dc:creator>
  <cp:lastModifiedBy>Olegas Prentkovskis</cp:lastModifiedBy>
  <cp:revision>61</cp:revision>
  <dcterms:created xsi:type="dcterms:W3CDTF">2018-07-20T13:43:23Z</dcterms:created>
  <dcterms:modified xsi:type="dcterms:W3CDTF">2026-03-02T10:49:23Z</dcterms:modified>
</cp:coreProperties>
</file>